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3"/>
  </p:notesMasterIdLst>
  <p:handoutMasterIdLst>
    <p:handoutMasterId r:id="rId14"/>
  </p:handoutMasterIdLst>
  <p:sldIdLst>
    <p:sldId id="302" r:id="rId2"/>
    <p:sldId id="304" r:id="rId3"/>
    <p:sldId id="305" r:id="rId4"/>
    <p:sldId id="294" r:id="rId5"/>
    <p:sldId id="295" r:id="rId6"/>
    <p:sldId id="296" r:id="rId7"/>
    <p:sldId id="297" r:id="rId8"/>
    <p:sldId id="298" r:id="rId9"/>
    <p:sldId id="309" r:id="rId10"/>
    <p:sldId id="308" r:id="rId11"/>
    <p:sldId id="310" r:id="rId1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00C7B1"/>
    <a:srgbClr val="828383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16"/>
    <p:restoredTop sz="95833"/>
  </p:normalViewPr>
  <p:slideViewPr>
    <p:cSldViewPr snapToGrid="0" snapToObjects="1">
      <p:cViewPr varScale="1">
        <p:scale>
          <a:sx n="107" d="100"/>
          <a:sy n="107" d="100"/>
        </p:scale>
        <p:origin x="240" y="16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9/23/22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9/23/22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83324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199947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58368" y="3044120"/>
            <a:ext cx="7856240" cy="769759"/>
          </a:xfrm>
        </p:spPr>
        <p:txBody>
          <a:bodyPr/>
          <a:lstStyle/>
          <a:p>
            <a:r>
              <a:rPr lang="en-US" sz="3200" dirty="0"/>
              <a:t>A Neural Network for Directed Graphs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255438"/>
            <a:ext cx="6638544" cy="2386584"/>
          </a:xfrm>
        </p:spPr>
        <p:txBody>
          <a:bodyPr/>
          <a:lstStyle/>
          <a:p>
            <a:r>
              <a:rPr lang="en-US" sz="8000" dirty="0"/>
              <a:t>Magnet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94FD8-38FB-E11A-0590-1E9E7207667E}"/>
              </a:ext>
            </a:extLst>
          </p:cNvPr>
          <p:cNvSpPr txBox="1"/>
          <p:nvPr/>
        </p:nvSpPr>
        <p:spPr>
          <a:xfrm>
            <a:off x="658368" y="4215977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Yuting Hu</a:t>
            </a: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yhu54@buffalo.edu</a:t>
            </a:r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3B27E-04B2-DBD6-B0E6-56BBE224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19" y="2020116"/>
            <a:ext cx="8408793" cy="38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6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75332" y="3238993"/>
            <a:ext cx="7856240" cy="769759"/>
          </a:xfrm>
        </p:spPr>
        <p:txBody>
          <a:bodyPr/>
          <a:lstStyle/>
          <a:p>
            <a:pPr algn="ctr"/>
            <a:r>
              <a:rPr lang="en-US" sz="3600" dirty="0"/>
              <a:t>Any Questions?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255438"/>
            <a:ext cx="6638544" cy="2386584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873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4F02C0-265C-019F-80AB-B7E22CEF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4" y="1832443"/>
            <a:ext cx="5412905" cy="3385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7940-362C-CEEB-3CEA-89812F6F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39" y="2207410"/>
            <a:ext cx="6124459" cy="31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BE4579-0DCD-AEF9-B551-5197F4CB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23" y="1582234"/>
            <a:ext cx="8673353" cy="5236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93BBF8-5EC8-9E1A-BE45-3FEDD48E34C3}"/>
              </a:ext>
            </a:extLst>
          </p:cNvPr>
          <p:cNvSpPr txBox="1"/>
          <p:nvPr/>
        </p:nvSpPr>
        <p:spPr>
          <a:xfrm>
            <a:off x="3825250" y="1116105"/>
            <a:ext cx="4541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005BBB"/>
                </a:solidFill>
              </a:rPr>
              <a:t>Many Types of Data are Graphs</a:t>
            </a:r>
          </a:p>
        </p:txBody>
      </p:sp>
    </p:spTree>
    <p:extLst>
      <p:ext uri="{BB962C8B-B14F-4D97-AF65-F5344CB8AC3E}">
        <p14:creationId xmlns:p14="http://schemas.microsoft.com/office/powerpoint/2010/main" val="188079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9083" y="1255161"/>
            <a:ext cx="9033831" cy="2524086"/>
          </a:xfrm>
        </p:spPr>
        <p:txBody>
          <a:bodyPr/>
          <a:lstStyle/>
          <a:p>
            <a:pPr algn="ctr"/>
            <a:r>
              <a:rPr lang="en-US" sz="3600" dirty="0"/>
              <a:t>How to map nodes into an embedding space using </a:t>
            </a:r>
            <a:r>
              <a:rPr lang="en-US" sz="3600" b="1" dirty="0">
                <a:solidFill>
                  <a:srgbClr val="FFC000"/>
                </a:solidFill>
              </a:rPr>
              <a:t>convolution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24180-8DCC-44CA-12C6-375C160178D4}"/>
              </a:ext>
            </a:extLst>
          </p:cNvPr>
          <p:cNvSpPr txBox="1"/>
          <p:nvPr/>
        </p:nvSpPr>
        <p:spPr>
          <a:xfrm>
            <a:off x="1577666" y="5643547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005BBB"/>
                </a:solidFill>
              </a:rPr>
              <a:t>Spatial-Methods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EFA79-14C6-7249-DB6D-04E8D06F2214}"/>
              </a:ext>
            </a:extLst>
          </p:cNvPr>
          <p:cNvSpPr txBox="1"/>
          <p:nvPr/>
        </p:nvSpPr>
        <p:spPr>
          <a:xfrm>
            <a:off x="7246028" y="5644540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005BBB"/>
                </a:solidFill>
              </a:rPr>
              <a:t>Spectral-Methods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79F775-BF29-3C2B-8825-81096DE1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018" y="2489513"/>
            <a:ext cx="5611017" cy="3232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D11777-20D7-2BD1-ACDB-CEB0CEA52668}"/>
              </a:ext>
            </a:extLst>
          </p:cNvPr>
          <p:cNvSpPr txBox="1"/>
          <p:nvPr/>
        </p:nvSpPr>
        <p:spPr>
          <a:xfrm>
            <a:off x="741834" y="6110165"/>
            <a:ext cx="4082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Generalize the concept of convolution to graphs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2E33E-75E9-6172-959A-A3CF557D9A3C}"/>
              </a:ext>
            </a:extLst>
          </p:cNvPr>
          <p:cNvSpPr txBox="1"/>
          <p:nvPr/>
        </p:nvSpPr>
        <p:spPr>
          <a:xfrm>
            <a:off x="6274883" y="6110164"/>
            <a:ext cx="433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Back to the definition of convolution in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4743202" cy="3511409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9041" y="1216797"/>
            <a:ext cx="3638975" cy="716084"/>
          </a:xfrm>
        </p:spPr>
        <p:txBody>
          <a:bodyPr/>
          <a:lstStyle/>
          <a:p>
            <a:r>
              <a:rPr lang="en-US" dirty="0"/>
              <a:t>Spatial-Based GNN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DA05D-82C7-BF02-B790-438E205D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" b="3633"/>
          <a:stretch/>
        </p:blipFill>
        <p:spPr>
          <a:xfrm>
            <a:off x="365102" y="2017059"/>
            <a:ext cx="4945028" cy="1400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6F4821-9864-2D02-439B-010475982AB6}"/>
                  </a:ext>
                </a:extLst>
              </p:cNvPr>
              <p:cNvSpPr txBox="1"/>
              <p:nvPr/>
            </p:nvSpPr>
            <p:spPr>
              <a:xfrm>
                <a:off x="923750" y="3789373"/>
                <a:ext cx="3882125" cy="2457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CN" sz="1600" dirty="0"/>
                  <a:t>Update the hidden state in the next layer with neighbor features.</a:t>
                </a:r>
              </a:p>
              <a:p>
                <a:pPr algn="just"/>
                <a:endParaRPr lang="en-US" sz="1600" dirty="0"/>
              </a:p>
              <a:p>
                <a:pPr algn="just"/>
                <a:r>
                  <a:rPr lang="en-CN" sz="1400" dirty="0">
                    <a:solidFill>
                      <a:srgbClr val="005BBB"/>
                    </a:solidFill>
                    <a:latin typeface="+mj-lt"/>
                  </a:rPr>
                  <a:t>i. Neighborhood Aggregation</a:t>
                </a: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𝑎𝑔𝑔𝑟𝑒𝑔𝑎𝑡𝑒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N" dirty="0"/>
                  <a:t>({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CN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})</a:t>
                </a:r>
              </a:p>
              <a:p>
                <a:pPr algn="just"/>
                <a:endParaRPr lang="en-CN" dirty="0"/>
              </a:p>
              <a:p>
                <a:pPr marL="0" marR="0" lvl="0" indent="0" algn="just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BBB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ii. Update  Hidden Features</a:t>
                </a:r>
                <a:endParaRPr lang="en-CN" sz="1400" dirty="0">
                  <a:solidFill>
                    <a:srgbClr val="005BBB"/>
                  </a:solidFill>
                  <a:latin typeface="+mj-lt"/>
                </a:endParaRP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CN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𝑐𝑜𝑚𝑏𝑖𝑛𝑒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N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r>
                  <a:rPr lang="en-CN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CN" dirty="0"/>
                  <a:t>)</a:t>
                </a:r>
              </a:p>
              <a:p>
                <a:pPr algn="just"/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6F4821-9864-2D02-439B-01047598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50" y="3789373"/>
                <a:ext cx="3882125" cy="2457724"/>
              </a:xfrm>
              <a:prstGeom prst="rect">
                <a:avLst/>
              </a:prstGeom>
              <a:blipFill>
                <a:blip r:embed="rId3"/>
                <a:stretch>
                  <a:fillRect l="-3257" t="-2564" r="-32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3">
            <a:extLst>
              <a:ext uri="{FF2B5EF4-FFF2-40B4-BE49-F238E27FC236}">
                <a16:creationId xmlns:a16="http://schemas.microsoft.com/office/drawing/2014/main" id="{77CAE4F4-BB0D-8D3E-A8B7-D00187F19AFC}"/>
              </a:ext>
            </a:extLst>
          </p:cNvPr>
          <p:cNvSpPr txBox="1">
            <a:spLocks/>
          </p:cNvSpPr>
          <p:nvPr/>
        </p:nvSpPr>
        <p:spPr>
          <a:xfrm>
            <a:off x="6615953" y="1216797"/>
            <a:ext cx="4069329" cy="7160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Spectral-Based GNN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EEB2F-AB9E-825F-CD7A-2A16B98C8DE0}"/>
              </a:ext>
            </a:extLst>
          </p:cNvPr>
          <p:cNvSpPr txBox="1"/>
          <p:nvPr/>
        </p:nvSpPr>
        <p:spPr>
          <a:xfrm>
            <a:off x="814972" y="6212688"/>
            <a:ext cx="4045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 dirty="0">
                <a:solidFill>
                  <a:srgbClr val="FFC000"/>
                </a:solidFill>
              </a:rPr>
              <a:t>Message passing and neighborhood aggregation information across the graph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D5D0E8A-214F-F36F-6BFD-51A039395559}"/>
              </a:ext>
            </a:extLst>
          </p:cNvPr>
          <p:cNvSpPr/>
          <p:nvPr/>
        </p:nvSpPr>
        <p:spPr>
          <a:xfrm>
            <a:off x="594125" y="3735979"/>
            <a:ext cx="4514179" cy="233315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7DAAC3-D8A8-ADDC-8672-C136D53E3F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64" b="4132"/>
          <a:stretch/>
        </p:blipFill>
        <p:spPr>
          <a:xfrm>
            <a:off x="5870206" y="1629214"/>
            <a:ext cx="4960765" cy="2006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2871AB-EA0A-181D-7D97-29C6E33F52A2}"/>
                  </a:ext>
                </a:extLst>
              </p:cNvPr>
              <p:cNvSpPr txBox="1"/>
              <p:nvPr/>
            </p:nvSpPr>
            <p:spPr>
              <a:xfrm>
                <a:off x="5982954" y="3852182"/>
                <a:ext cx="3268622" cy="1501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400" dirty="0">
                    <a:solidFill>
                      <a:srgbClr val="005BBB"/>
                    </a:solidFill>
                  </a:rPr>
                  <a:t>i. Fourier Transform (synthesize)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𝑗𝑤𝑡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dirty="0"/>
              </a:p>
              <a:p>
                <a:r>
                  <a:rPr lang="en-CN" sz="1400" dirty="0">
                    <a:solidFill>
                      <a:srgbClr val="005BBB"/>
                    </a:solidFill>
                  </a:rPr>
                  <a:t>ii. Fourier Inverse Transform (analyze</a:t>
                </a:r>
                <a:r>
                  <a:rPr lang="en-CN" sz="1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𝑗𝑤𝑥</m:t>
                        </m:r>
                      </m:sup>
                    </m:sSup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2871AB-EA0A-181D-7D97-29C6E33F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54" y="3852182"/>
                <a:ext cx="3268622" cy="1501052"/>
              </a:xfrm>
              <a:prstGeom prst="rect">
                <a:avLst/>
              </a:prstGeom>
              <a:blipFill>
                <a:blip r:embed="rId5"/>
                <a:stretch>
                  <a:fillRect l="-386" t="-58824" b="-7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739B37-5E46-5427-24F8-70BB055EB4F1}"/>
                  </a:ext>
                </a:extLst>
              </p:cNvPr>
              <p:cNvSpPr txBox="1"/>
              <p:nvPr/>
            </p:nvSpPr>
            <p:spPr>
              <a:xfrm>
                <a:off x="5602017" y="5723044"/>
                <a:ext cx="57449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739B37-5E46-5427-24F8-70BB055EB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017" y="5723044"/>
                <a:ext cx="5744928" cy="276999"/>
              </a:xfrm>
              <a:prstGeom prst="rect">
                <a:avLst/>
              </a:prstGeom>
              <a:blipFill>
                <a:blip r:embed="rId6"/>
                <a:stretch>
                  <a:fillRect t="-4348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02E72B4-D482-1C29-3082-BE1E1D6302D5}"/>
              </a:ext>
            </a:extLst>
          </p:cNvPr>
          <p:cNvSpPr/>
          <p:nvPr/>
        </p:nvSpPr>
        <p:spPr>
          <a:xfrm>
            <a:off x="5678318" y="3735979"/>
            <a:ext cx="6128200" cy="233315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D0642-BC6D-A585-2501-6B3C591103F1}"/>
              </a:ext>
            </a:extLst>
          </p:cNvPr>
          <p:cNvSpPr txBox="1"/>
          <p:nvPr/>
        </p:nvSpPr>
        <p:spPr>
          <a:xfrm>
            <a:off x="6509920" y="6247097"/>
            <a:ext cx="4045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 dirty="0">
                <a:solidFill>
                  <a:srgbClr val="FFC000"/>
                </a:solidFill>
              </a:rPr>
              <a:t>Project the graph signal into spectral domain, then reproject it 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AA718E-5E1F-7DD6-9078-A944D58AB737}"/>
                  </a:ext>
                </a:extLst>
              </p:cNvPr>
              <p:cNvSpPr txBox="1"/>
              <p:nvPr/>
            </p:nvSpPr>
            <p:spPr>
              <a:xfrm>
                <a:off x="9200837" y="3852182"/>
                <a:ext cx="2656420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5BBB"/>
                    </a:solidFill>
                  </a:rPr>
                  <a:t>iii. Graph Fourier Transform</a:t>
                </a:r>
                <a:endParaRPr lang="en-US" sz="1400" b="0" dirty="0">
                  <a:solidFill>
                    <a:srgbClr val="005BBB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𝐿𝑎𝑝𝑙𝑎𝑐𝑖𝑎𝑛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𝐿𝑎𝑝𝑙𝑎𝑐𝑖𝑎𝑛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  <a:p>
                <a:r>
                  <a:rPr lang="en-CN" dirty="0"/>
                  <a:t>                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N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AA718E-5E1F-7DD6-9078-A944D58AB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837" y="3852182"/>
                <a:ext cx="2656420" cy="1692771"/>
              </a:xfrm>
              <a:prstGeom prst="rect">
                <a:avLst/>
              </a:prstGeom>
              <a:blipFill>
                <a:blip r:embed="rId7"/>
                <a:stretch>
                  <a:fillRect l="-952" t="-746" b="-29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5A9017-41A2-2019-B11F-A607F62579F4}"/>
              </a:ext>
            </a:extLst>
          </p:cNvPr>
          <p:cNvCxnSpPr>
            <a:cxnSpLocks/>
          </p:cNvCxnSpPr>
          <p:nvPr/>
        </p:nvCxnSpPr>
        <p:spPr>
          <a:xfrm>
            <a:off x="9103659" y="3941120"/>
            <a:ext cx="0" cy="1603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7" y="1905409"/>
            <a:ext cx="11625073" cy="2635701"/>
          </a:xfrm>
        </p:spPr>
        <p:txBody>
          <a:bodyPr/>
          <a:lstStyle/>
          <a:p>
            <a:pPr marL="50800" indent="0">
              <a:buNone/>
            </a:pPr>
            <a:r>
              <a:rPr lang="en-US" dirty="0">
                <a:solidFill>
                  <a:srgbClr val="0070C0"/>
                </a:solidFill>
              </a:rPr>
              <a:t>Spatial methods :</a:t>
            </a:r>
            <a:r>
              <a:rPr lang="en-US" dirty="0"/>
              <a:t> always neglect the incoming neighbors even it’s potentially important.</a:t>
            </a:r>
          </a:p>
          <a:p>
            <a:pPr marL="5080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5080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Spectral methods : </a:t>
            </a:r>
            <a:r>
              <a:rPr lang="en-US" sz="1800" dirty="0"/>
              <a:t>the adjacency matrix A  of the directed graph are </a:t>
            </a:r>
            <a:r>
              <a:rPr lang="en-US" sz="1800" dirty="0">
                <a:solidFill>
                  <a:srgbClr val="0070C0"/>
                </a:solidFill>
              </a:rPr>
              <a:t>asymmetric</a:t>
            </a:r>
            <a:r>
              <a:rPr lang="en-US" sz="1800" dirty="0"/>
              <a:t>, the eigen-decomposition of </a:t>
            </a:r>
          </a:p>
          <a:p>
            <a:pPr marL="50800" indent="0">
              <a:buNone/>
            </a:pPr>
            <a:r>
              <a:rPr lang="en-US" sz="1800" dirty="0"/>
              <a:t>                                Laplacian cannot generate a set of real eigenvalues.</a:t>
            </a:r>
          </a:p>
          <a:p>
            <a:pPr marL="50800" indent="0">
              <a:buNone/>
            </a:pPr>
            <a:r>
              <a:rPr lang="en-US" dirty="0"/>
              <a:t>		</a:t>
            </a:r>
          </a:p>
          <a:p>
            <a:pPr marL="50800" indent="0">
              <a:buNone/>
            </a:pPr>
            <a:r>
              <a:rPr lang="en-US" dirty="0"/>
              <a:t>                                       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866470" cy="71608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C000"/>
                </a:solidFill>
              </a:rPr>
              <a:t>Limits</a:t>
            </a:r>
            <a:r>
              <a:rPr lang="en-US" dirty="0"/>
              <a:t> of Spatial &amp; Spectral Methods on Directed Graphs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8C943A-E4B1-E8AE-1E06-63367E98DA39}"/>
              </a:ext>
            </a:extLst>
          </p:cNvPr>
          <p:cNvSpPr/>
          <p:nvPr/>
        </p:nvSpPr>
        <p:spPr>
          <a:xfrm>
            <a:off x="3451616" y="2691877"/>
            <a:ext cx="10757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2F516-9DCA-67DF-E19D-FD757E4BCDB6}"/>
              </a:ext>
            </a:extLst>
          </p:cNvPr>
          <p:cNvSpPr/>
          <p:nvPr/>
        </p:nvSpPr>
        <p:spPr>
          <a:xfrm>
            <a:off x="4518416" y="3180453"/>
            <a:ext cx="10757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FDFDF0-CAD8-93BC-CC5B-06AD4EE489A6}"/>
              </a:ext>
            </a:extLst>
          </p:cNvPr>
          <p:cNvSpPr/>
          <p:nvPr/>
        </p:nvSpPr>
        <p:spPr>
          <a:xfrm>
            <a:off x="2850981" y="3350783"/>
            <a:ext cx="10757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21FF8-2D16-FD4C-7C89-28A809ECBA35}"/>
              </a:ext>
            </a:extLst>
          </p:cNvPr>
          <p:cNvCxnSpPr/>
          <p:nvPr/>
        </p:nvCxnSpPr>
        <p:spPr>
          <a:xfrm flipV="1">
            <a:off x="2958558" y="3240965"/>
            <a:ext cx="1559858" cy="17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68C53C-53B9-5100-1430-EC5F1CDB0F1F}"/>
              </a:ext>
            </a:extLst>
          </p:cNvPr>
          <p:cNvCxnSpPr>
            <a:stCxn id="4" idx="2"/>
            <a:endCxn id="8" idx="7"/>
          </p:cNvCxnSpPr>
          <p:nvPr/>
        </p:nvCxnSpPr>
        <p:spPr>
          <a:xfrm flipH="1">
            <a:off x="2942804" y="2752389"/>
            <a:ext cx="508812" cy="61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29CE11-2DB9-4321-A068-0816F0EA9674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flipH="1" flipV="1">
            <a:off x="3543439" y="2795177"/>
            <a:ext cx="1028766" cy="38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6F6B5A-8E79-C6FF-95D2-C93E40CD57ED}"/>
              </a:ext>
            </a:extLst>
          </p:cNvPr>
          <p:cNvSpPr txBox="1"/>
          <p:nvPr/>
        </p:nvSpPr>
        <p:spPr>
          <a:xfrm>
            <a:off x="4625993" y="300637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</a:t>
            </a:r>
            <a:r>
              <a:rPr lang="en-CN" baseline="-25000" dirty="0"/>
              <a:t>2</a:t>
            </a:r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2D383D-9919-91D1-ED6C-02F1ACF8DD9D}"/>
              </a:ext>
            </a:extLst>
          </p:cNvPr>
          <p:cNvSpPr txBox="1"/>
          <p:nvPr/>
        </p:nvSpPr>
        <p:spPr>
          <a:xfrm>
            <a:off x="3447337" y="236622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</a:t>
            </a:r>
            <a:r>
              <a:rPr lang="en-CN" baseline="-25000" dirty="0"/>
              <a:t>3</a:t>
            </a:r>
            <a:endParaRPr lang="en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23436-ADF8-5F65-97F4-DACEEC017B3B}"/>
              </a:ext>
            </a:extLst>
          </p:cNvPr>
          <p:cNvSpPr txBox="1"/>
          <p:nvPr/>
        </p:nvSpPr>
        <p:spPr>
          <a:xfrm>
            <a:off x="2560692" y="328867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</a:t>
            </a:r>
            <a:r>
              <a:rPr lang="en-CN" baseline="-25000" dirty="0"/>
              <a:t>1</a:t>
            </a:r>
            <a:endParaRPr lang="en-C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2F282C-6E41-A488-8686-A44B601A04FE}"/>
              </a:ext>
            </a:extLst>
          </p:cNvPr>
          <p:cNvSpPr txBox="1"/>
          <p:nvPr/>
        </p:nvSpPr>
        <p:spPr>
          <a:xfrm>
            <a:off x="446799" y="5100192"/>
            <a:ext cx="4227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+mj-lt"/>
              </a:rPr>
              <a:t>Laplacian of Undirected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>
                <a:latin typeface="+mj-lt"/>
              </a:rPr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>
                <a:latin typeface="+mj-lt"/>
              </a:rPr>
              <a:t>positive-semidefinite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>
                <a:latin typeface="+mj-lt"/>
              </a:rPr>
              <a:t>has an orthonormal basis of eigenvectors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>
                <a:latin typeface="+mj-lt"/>
              </a:rPr>
              <a:t>positive eigenvalues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3D25A3F-D940-0001-7C01-6705F016864E}"/>
              </a:ext>
            </a:extLst>
          </p:cNvPr>
          <p:cNvSpPr/>
          <p:nvPr/>
        </p:nvSpPr>
        <p:spPr>
          <a:xfrm>
            <a:off x="363435" y="4966089"/>
            <a:ext cx="4227786" cy="159164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504F85-D092-1FE7-B652-BB8C33FCB6CC}"/>
                  </a:ext>
                </a:extLst>
              </p:cNvPr>
              <p:cNvSpPr txBox="1"/>
              <p:nvPr/>
            </p:nvSpPr>
            <p:spPr>
              <a:xfrm>
                <a:off x="5158883" y="4662657"/>
                <a:ext cx="5038239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/>
                  <a:t>Laplacian decomposition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</m:oMath>
                </a14:m>
                <a:r>
                  <a:rPr lang="en-CN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/>
                  <a:t>]</a:t>
                </a:r>
                <a14:m>
                  <m:oMath xmlns:m="http://schemas.openxmlformats.org/officeDocument/2006/math">
                    <m:r>
                      <a:rPr lang="en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CN" sz="1600" dirty="0"/>
                  <a:t>Convolution in Graph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N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)</a:t>
                </a:r>
              </a:p>
              <a:p>
                <a:r>
                  <a:rPr lang="en-CN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𝑑𝑖𝑎𝑔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),…,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CN" dirty="0"/>
                  <a:t>        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CN" dirty="0"/>
              </a:p>
              <a:p>
                <a:r>
                  <a:rPr lang="en-CN" dirty="0"/>
                  <a:t>        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5BB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5BB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5BB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CN" dirty="0">
                    <a:solidFill>
                      <a:srgbClr val="005BBB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5BBB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N" dirty="0">
                    <a:solidFill>
                      <a:srgbClr val="005BBB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504F85-D092-1FE7-B652-BB8C33FC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83" y="4662657"/>
                <a:ext cx="5038239" cy="2246769"/>
              </a:xfrm>
              <a:prstGeom prst="rect">
                <a:avLst/>
              </a:prstGeom>
              <a:blipFill>
                <a:blip r:embed="rId2"/>
                <a:stretch>
                  <a:fillRect l="-754" t="-1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E60725-EC6A-2B33-F1E7-2EC11304B93E}"/>
              </a:ext>
            </a:extLst>
          </p:cNvPr>
          <p:cNvSpPr/>
          <p:nvPr/>
        </p:nvSpPr>
        <p:spPr>
          <a:xfrm>
            <a:off x="4949068" y="4570532"/>
            <a:ext cx="5457871" cy="214308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01CD4E2-56EC-A13E-B866-9395B64BDF01}"/>
              </a:ext>
            </a:extLst>
          </p:cNvPr>
          <p:cNvSpPr/>
          <p:nvPr/>
        </p:nvSpPr>
        <p:spPr>
          <a:xfrm>
            <a:off x="4674584" y="5642074"/>
            <a:ext cx="150342" cy="119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E1C6112-F3A4-EF3F-41C3-CBE96D3E726C}"/>
              </a:ext>
            </a:extLst>
          </p:cNvPr>
          <p:cNvSpPr/>
          <p:nvPr/>
        </p:nvSpPr>
        <p:spPr>
          <a:xfrm>
            <a:off x="8346799" y="2691877"/>
            <a:ext cx="10757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2B88433-06D2-F976-005D-FEC345FE3FB3}"/>
              </a:ext>
            </a:extLst>
          </p:cNvPr>
          <p:cNvSpPr/>
          <p:nvPr/>
        </p:nvSpPr>
        <p:spPr>
          <a:xfrm>
            <a:off x="9413599" y="3180453"/>
            <a:ext cx="10757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D0BA79-DB0E-9B51-A04D-26BF1C8BE4E9}"/>
              </a:ext>
            </a:extLst>
          </p:cNvPr>
          <p:cNvSpPr/>
          <p:nvPr/>
        </p:nvSpPr>
        <p:spPr>
          <a:xfrm>
            <a:off x="7746164" y="3350783"/>
            <a:ext cx="10757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CF008C-4FE4-26E5-A911-632A3C9A1001}"/>
              </a:ext>
            </a:extLst>
          </p:cNvPr>
          <p:cNvSpPr txBox="1"/>
          <p:nvPr/>
        </p:nvSpPr>
        <p:spPr>
          <a:xfrm>
            <a:off x="9521176" y="300637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</a:t>
            </a:r>
            <a:r>
              <a:rPr lang="en-CN" baseline="-25000" dirty="0"/>
              <a:t>2</a:t>
            </a:r>
            <a:endParaRPr lang="en-C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E342BF-8CAC-4C49-5DFE-B2BAD2E28E22}"/>
              </a:ext>
            </a:extLst>
          </p:cNvPr>
          <p:cNvSpPr txBox="1"/>
          <p:nvPr/>
        </p:nvSpPr>
        <p:spPr>
          <a:xfrm>
            <a:off x="8342520" y="236622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</a:t>
            </a:r>
            <a:r>
              <a:rPr lang="en-CN" baseline="-25000" dirty="0"/>
              <a:t>3</a:t>
            </a:r>
            <a:endParaRPr lang="en-C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068BD4-B7AD-CCCA-AAF2-890E299B1EF6}"/>
              </a:ext>
            </a:extLst>
          </p:cNvPr>
          <p:cNvSpPr txBox="1"/>
          <p:nvPr/>
        </p:nvSpPr>
        <p:spPr>
          <a:xfrm>
            <a:off x="7455875" y="3301477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</a:t>
            </a:r>
            <a:r>
              <a:rPr lang="en-CN" baseline="-25000" dirty="0"/>
              <a:t>1</a:t>
            </a:r>
            <a:endParaRPr lang="en-CN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E2C943-EA54-9533-612C-E836B97CE66E}"/>
              </a:ext>
            </a:extLst>
          </p:cNvPr>
          <p:cNvCxnSpPr>
            <a:stCxn id="34" idx="2"/>
          </p:cNvCxnSpPr>
          <p:nvPr/>
        </p:nvCxnSpPr>
        <p:spPr>
          <a:xfrm flipH="1">
            <a:off x="7799952" y="2752389"/>
            <a:ext cx="546847" cy="623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098BAAE-71BB-1CD4-7698-9AE628922B51}"/>
              </a:ext>
            </a:extLst>
          </p:cNvPr>
          <p:cNvCxnSpPr>
            <a:stCxn id="36" idx="6"/>
            <a:endCxn id="35" idx="2"/>
          </p:cNvCxnSpPr>
          <p:nvPr/>
        </p:nvCxnSpPr>
        <p:spPr>
          <a:xfrm flipV="1">
            <a:off x="7853741" y="3240965"/>
            <a:ext cx="1559858" cy="17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EDE287-EA85-270A-7871-EE53EB670AD9}"/>
              </a:ext>
            </a:extLst>
          </p:cNvPr>
          <p:cNvCxnSpPr>
            <a:stCxn id="34" idx="0"/>
            <a:endCxn id="35" idx="0"/>
          </p:cNvCxnSpPr>
          <p:nvPr/>
        </p:nvCxnSpPr>
        <p:spPr>
          <a:xfrm>
            <a:off x="8400588" y="2691877"/>
            <a:ext cx="1066800" cy="488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A3402E-0E26-E71A-E61F-827899172B68}"/>
                  </a:ext>
                </a:extLst>
              </p:cNvPr>
              <p:cNvSpPr txBox="1"/>
              <p:nvPr/>
            </p:nvSpPr>
            <p:spPr>
              <a:xfrm>
                <a:off x="4729691" y="2446875"/>
                <a:ext cx="318433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A3402E-0E26-E71A-E61F-82789917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691" y="2446875"/>
                <a:ext cx="3184333" cy="518604"/>
              </a:xfrm>
              <a:prstGeom prst="rect">
                <a:avLst/>
              </a:prstGeom>
              <a:blipFill>
                <a:blip r:embed="rId3"/>
                <a:stretch>
                  <a:fillRect l="-1190" t="-4762" r="-1984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FE8B91-1F23-5F48-61C8-3315FE082698}"/>
              </a:ext>
            </a:extLst>
          </p:cNvPr>
          <p:cNvCxnSpPr/>
          <p:nvPr/>
        </p:nvCxnSpPr>
        <p:spPr>
          <a:xfrm>
            <a:off x="5462649" y="3135609"/>
            <a:ext cx="1710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6929" y="2185414"/>
                <a:ext cx="9063960" cy="3211041"/>
              </a:xfrm>
            </p:spPr>
            <p:txBody>
              <a:bodyPr/>
              <a:lstStyle/>
              <a:p>
                <a:pPr lvl="0"/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Represent the directed graph through magnetic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(a complex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Hermitian matrix </a:t>
                </a: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  <a:p>
                <a:pPr lvl="0"/>
                <a:endParaRPr lang="en-US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0"/>
                <a:endParaRPr lang="en-US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0"/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            </a:t>
                </a:r>
                <a:r>
                  <a:rPr lang="en-US" b="0" dirty="0" err="1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. the </a:t>
                </a:r>
                <a:r>
                  <a:rPr lang="en-US" b="0" dirty="0"/>
                  <a:t>magnitude</a:t>
                </a: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&gt;&gt; the </a:t>
                </a:r>
                <a:r>
                  <a:rPr lang="en-US" b="0" dirty="0"/>
                  <a:t>presence</a:t>
                </a: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of an edge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     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  <a:p>
                <a:pPr lvl="0"/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           ii. the </a:t>
                </a:r>
                <a:r>
                  <a:rPr lang="en-US" b="0" dirty="0"/>
                  <a:t>phase</a:t>
                </a: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&gt;&gt; the </a:t>
                </a:r>
                <a:r>
                  <a:rPr lang="en-US" b="0" dirty="0"/>
                  <a:t>direction</a:t>
                </a:r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 of an edge </a:t>
                </a:r>
              </a:p>
              <a:p>
                <a:pPr lvl="0"/>
                <a:endParaRPr lang="en-US" b="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endParaRPr lang="en-US" sz="500" b="0" dirty="0"/>
              </a:p>
              <a:p>
                <a:r>
                  <a:rPr lang="en-US" b="0" dirty="0"/>
                  <a:t>&gt;&gt;</a:t>
                </a:r>
                <a:r>
                  <a:rPr lang="en-US" dirty="0">
                    <a:solidFill>
                      <a:srgbClr val="FFC000"/>
                    </a:solidFill>
                  </a:rPr>
                  <a:t>Magnetic Laplacian</a:t>
                </a:r>
              </a:p>
              <a:p>
                <a:endParaRPr lang="en-US" b="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6929" y="2185414"/>
                <a:ext cx="9063960" cy="3211041"/>
              </a:xfrm>
              <a:blipFill>
                <a:blip r:embed="rId2"/>
                <a:stretch>
                  <a:fillRect l="-420" t="-787" b="-4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Magnet</a:t>
            </a:r>
            <a:r>
              <a:rPr lang="en-US" altLang="zh-CN" dirty="0"/>
              <a:t>—</a:t>
            </a:r>
            <a:r>
              <a:rPr lang="en-US" altLang="zh-CN" sz="2000" b="1" dirty="0">
                <a:solidFill>
                  <a:srgbClr val="005BBB"/>
                </a:solidFill>
              </a:rPr>
              <a:t>Extending Spectral Methods to Directed Graphs via </a:t>
            </a:r>
            <a:r>
              <a:rPr lang="en-US" altLang="zh-CN" sz="2000" b="1" dirty="0">
                <a:solidFill>
                  <a:srgbClr val="FFC000"/>
                </a:solidFill>
              </a:rPr>
              <a:t>Magnetic Laplacian</a:t>
            </a:r>
            <a:endParaRPr lang="en-US" sz="2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21D92-66C1-E412-4EC9-A9C8EA6FBF3D}"/>
                  </a:ext>
                </a:extLst>
              </p:cNvPr>
              <p:cNvSpPr txBox="1"/>
              <p:nvPr/>
            </p:nvSpPr>
            <p:spPr>
              <a:xfrm>
                <a:off x="1553842" y="4510721"/>
                <a:ext cx="3440044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666666">
                        <a:lumMod val="50000"/>
                      </a:srgb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666666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666666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666666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)=2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666666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666666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666666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666666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solidFill>
                          <a:srgbClr val="666666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rgbClr val="666666">
                      <a:lumMod val="50000"/>
                    </a:srgbClr>
                  </a:solidFill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21D92-66C1-E412-4EC9-A9C8EA6FB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842" y="4510721"/>
                <a:ext cx="3440044" cy="575414"/>
              </a:xfrm>
              <a:prstGeom prst="rect">
                <a:avLst/>
              </a:prstGeom>
              <a:blipFill>
                <a:blip r:embed="rId3"/>
                <a:stretch>
                  <a:fillRect t="-2174" r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8CBC-A8FF-1203-5C82-53FB718D231B}"/>
                  </a:ext>
                </a:extLst>
              </p:cNvPr>
              <p:cNvSpPr txBox="1"/>
              <p:nvPr/>
            </p:nvSpPr>
            <p:spPr>
              <a:xfrm>
                <a:off x="1405555" y="2682110"/>
                <a:ext cx="324665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B8CBC-A8FF-1203-5C82-53FB718D2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555" y="2682110"/>
                <a:ext cx="3246658" cy="518604"/>
              </a:xfrm>
              <a:prstGeom prst="rect">
                <a:avLst/>
              </a:prstGeom>
              <a:blipFill>
                <a:blip r:embed="rId4"/>
                <a:stretch>
                  <a:fillRect l="-778" t="-4762"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7A1C9-6736-688B-81F9-95288AAB2406}"/>
                  </a:ext>
                </a:extLst>
              </p:cNvPr>
              <p:cNvSpPr txBox="1"/>
              <p:nvPr/>
            </p:nvSpPr>
            <p:spPr>
              <a:xfrm>
                <a:off x="5361827" y="2802913"/>
                <a:ext cx="23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7A1C9-6736-688B-81F9-95288AAB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27" y="2802913"/>
                <a:ext cx="2388539" cy="276999"/>
              </a:xfrm>
              <a:prstGeom prst="rect">
                <a:avLst/>
              </a:prstGeom>
              <a:blipFill>
                <a:blip r:embed="rId5"/>
                <a:stretch>
                  <a:fillRect l="-1587" r="-2646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23D3D8-CD58-A774-CDDE-F00F3ADBA62C}"/>
                  </a:ext>
                </a:extLst>
              </p:cNvPr>
              <p:cNvSpPr txBox="1"/>
              <p:nvPr/>
            </p:nvSpPr>
            <p:spPr>
              <a:xfrm>
                <a:off x="7450563" y="4006492"/>
                <a:ext cx="192681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23D3D8-CD58-A774-CDDE-F00F3ADBA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563" y="4006492"/>
                <a:ext cx="1926810" cy="298415"/>
              </a:xfrm>
              <a:prstGeom prst="rect">
                <a:avLst/>
              </a:prstGeom>
              <a:blipFill>
                <a:blip r:embed="rId6"/>
                <a:stretch>
                  <a:fillRect l="-1961" t="-8333" r="-3268" b="-29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3F24C3CB-1D0A-D168-C2CA-D6CBFD84F046}"/>
              </a:ext>
            </a:extLst>
          </p:cNvPr>
          <p:cNvSpPr/>
          <p:nvPr/>
        </p:nvSpPr>
        <p:spPr>
          <a:xfrm>
            <a:off x="6920459" y="3512973"/>
            <a:ext cx="139908" cy="1285455"/>
          </a:xfrm>
          <a:prstGeom prst="rightBrace">
            <a:avLst/>
          </a:prstGeom>
          <a:ln w="127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6C3D35-E88E-98A1-8AD2-27AB2CE5A56E}"/>
                  </a:ext>
                </a:extLst>
              </p:cNvPr>
              <p:cNvSpPr txBox="1"/>
              <p:nvPr/>
            </p:nvSpPr>
            <p:spPr>
              <a:xfrm>
                <a:off x="1838655" y="5620854"/>
                <a:ext cx="245605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6C3D35-E88E-98A1-8AD2-27AB2CE5A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655" y="5620854"/>
                <a:ext cx="2456057" cy="298415"/>
              </a:xfrm>
              <a:prstGeom prst="rect">
                <a:avLst/>
              </a:prstGeom>
              <a:blipFill>
                <a:blip r:embed="rId7"/>
                <a:stretch>
                  <a:fillRect l="-3077" t="-8000" r="-359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44A191-E6B1-5689-9FFA-B7D13029A28D}"/>
                  </a:ext>
                </a:extLst>
              </p:cNvPr>
              <p:cNvSpPr txBox="1"/>
              <p:nvPr/>
            </p:nvSpPr>
            <p:spPr>
              <a:xfrm>
                <a:off x="5057840" y="5593955"/>
                <a:ext cx="3958969" cy="3522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p>
                    </m:sSub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b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44A191-E6B1-5689-9FFA-B7D13029A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840" y="5593955"/>
                <a:ext cx="3958969" cy="352212"/>
              </a:xfrm>
              <a:prstGeom prst="rect">
                <a:avLst/>
              </a:prstGeom>
              <a:blipFill>
                <a:blip r:embed="rId8"/>
                <a:stretch>
                  <a:fillRect l="-1923" t="-3448" r="-1923" b="-206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CE4AF-61A6-224E-9497-D74829EB1F9B}"/>
              </a:ext>
            </a:extLst>
          </p:cNvPr>
          <p:cNvCxnSpPr>
            <a:cxnSpLocks/>
          </p:cNvCxnSpPr>
          <p:nvPr/>
        </p:nvCxnSpPr>
        <p:spPr>
          <a:xfrm>
            <a:off x="4467241" y="5770061"/>
            <a:ext cx="391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DF338BF-780E-017B-DB62-ABE876BB6B0F}"/>
              </a:ext>
            </a:extLst>
          </p:cNvPr>
          <p:cNvSpPr/>
          <p:nvPr/>
        </p:nvSpPr>
        <p:spPr>
          <a:xfrm>
            <a:off x="1259569" y="3332392"/>
            <a:ext cx="8117804" cy="16143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7301B0-1331-7736-B450-013F80A50764}"/>
              </a:ext>
            </a:extLst>
          </p:cNvPr>
          <p:cNvSpPr txBox="1"/>
          <p:nvPr/>
        </p:nvSpPr>
        <p:spPr>
          <a:xfrm>
            <a:off x="1838655" y="5984355"/>
            <a:ext cx="245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positive-semidefinite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876FDB-6D15-B678-7080-4F6D7A46272B}"/>
              </a:ext>
            </a:extLst>
          </p:cNvPr>
          <p:cNvCxnSpPr>
            <a:cxnSpLocks/>
          </p:cNvCxnSpPr>
          <p:nvPr/>
        </p:nvCxnSpPr>
        <p:spPr>
          <a:xfrm>
            <a:off x="3942413" y="6369660"/>
            <a:ext cx="1185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2F39E4-05F1-2A6D-754B-B00101BD6F31}"/>
              </a:ext>
            </a:extLst>
          </p:cNvPr>
          <p:cNvSpPr txBox="1"/>
          <p:nvPr/>
        </p:nvSpPr>
        <p:spPr>
          <a:xfrm>
            <a:off x="4015567" y="6073936"/>
            <a:ext cx="1042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chemeClr val="tx1">
                    <a:lumMod val="50000"/>
                  </a:schemeClr>
                </a:solidFill>
              </a:rPr>
              <a:t>diagonalized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88133E-CA33-DE75-B2BE-0AF4FA68FA0F}"/>
                  </a:ext>
                </a:extLst>
              </p:cNvPr>
              <p:cNvSpPr txBox="1"/>
              <p:nvPr/>
            </p:nvSpPr>
            <p:spPr>
              <a:xfrm>
                <a:off x="5318471" y="6143667"/>
                <a:ext cx="4103303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p>
                    </m:sSub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N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88133E-CA33-DE75-B2BE-0AF4FA68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71" y="6143667"/>
                <a:ext cx="4103303" cy="304058"/>
              </a:xfrm>
              <a:prstGeom prst="rect">
                <a:avLst/>
              </a:prstGeom>
              <a:blipFill>
                <a:blip r:embed="rId9"/>
                <a:stretch>
                  <a:fillRect l="-1846" t="-20000" b="-3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4C8D67-E8DD-33E7-8C86-657C38D9CC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055"/>
          <a:stretch/>
        </p:blipFill>
        <p:spPr>
          <a:xfrm>
            <a:off x="9689504" y="2043432"/>
            <a:ext cx="1841436" cy="711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C8FD24-DB33-4388-DD14-A00391251AB7}"/>
              </a:ext>
            </a:extLst>
          </p:cNvPr>
          <p:cNvCxnSpPr>
            <a:endCxn id="5" idx="1"/>
          </p:cNvCxnSpPr>
          <p:nvPr/>
        </p:nvCxnSpPr>
        <p:spPr>
          <a:xfrm>
            <a:off x="9519138" y="2399032"/>
            <a:ext cx="170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B816FA-3F5F-C64F-7A4E-AFA09EA32B14}"/>
              </a:ext>
            </a:extLst>
          </p:cNvPr>
          <p:cNvSpPr txBox="1"/>
          <p:nvPr/>
        </p:nvSpPr>
        <p:spPr>
          <a:xfrm>
            <a:off x="9444373" y="2725890"/>
            <a:ext cx="2901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     </a:t>
            </a:r>
            <a:r>
              <a:rPr lang="en-US" sz="10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All the eigenvalues</a:t>
            </a:r>
            <a:r>
              <a:rPr lang="zh-CN" altLang="en-US" sz="10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en-US" altLang="zh-CN" sz="10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are real.</a:t>
            </a:r>
          </a:p>
          <a:p>
            <a:r>
              <a:rPr lang="en-US" altLang="zh-CN" sz="1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      All the eigenvectors are orthogonal.</a:t>
            </a: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       If  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A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 is Hermitian, then  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A</a:t>
            </a:r>
            <a:r>
              <a:rPr lang="en-US" sz="1000" b="0" i="1" baseline="30000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k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 is Hermitian.</a:t>
            </a:r>
            <a:endParaRPr lang="en-US" altLang="zh-CN" sz="1000" b="0" i="0" dirty="0"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EF4467-689B-F02C-AAC4-7DB47CDEDF1B}"/>
              </a:ext>
            </a:extLst>
          </p:cNvPr>
          <p:cNvSpPr/>
          <p:nvPr/>
        </p:nvSpPr>
        <p:spPr>
          <a:xfrm>
            <a:off x="9689504" y="1923803"/>
            <a:ext cx="2411452" cy="15482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6780" y="1335790"/>
            <a:ext cx="10238440" cy="716084"/>
          </a:xfrm>
        </p:spPr>
        <p:txBody>
          <a:bodyPr/>
          <a:lstStyle/>
          <a:p>
            <a:pPr algn="ctr"/>
            <a:r>
              <a:rPr lang="en-US" b="1" dirty="0"/>
              <a:t>Graph Spectral Convolution via </a:t>
            </a:r>
            <a:r>
              <a:rPr lang="en-US" b="1" dirty="0">
                <a:solidFill>
                  <a:srgbClr val="FFC000"/>
                </a:solidFill>
              </a:rPr>
              <a:t>Magnetic Laplacian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2BF6CB-4BE7-F72A-DF96-038A854EC626}"/>
              </a:ext>
            </a:extLst>
          </p:cNvPr>
          <p:cNvSpPr/>
          <p:nvPr/>
        </p:nvSpPr>
        <p:spPr>
          <a:xfrm>
            <a:off x="1169233" y="2258558"/>
            <a:ext cx="4638475" cy="337278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1DEB0-2833-1CD0-3B12-EF633BEBB0B3}"/>
              </a:ext>
            </a:extLst>
          </p:cNvPr>
          <p:cNvSpPr txBox="1"/>
          <p:nvPr/>
        </p:nvSpPr>
        <p:spPr>
          <a:xfrm>
            <a:off x="1435861" y="261832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005BBB"/>
                </a:solidFill>
              </a:rPr>
              <a:t>ChebNet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AB55F3-0886-A59F-CAAE-49478EB96E74}"/>
                  </a:ext>
                </a:extLst>
              </p:cNvPr>
              <p:cNvSpPr txBox="1"/>
              <p:nvPr/>
            </p:nvSpPr>
            <p:spPr>
              <a:xfrm>
                <a:off x="1511491" y="3127122"/>
                <a:ext cx="4163191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CN" dirty="0"/>
                  <a:t>)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AB55F3-0886-A59F-CAAE-49478EB96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91" y="3127122"/>
                <a:ext cx="4163191" cy="301878"/>
              </a:xfrm>
              <a:prstGeom prst="rect">
                <a:avLst/>
              </a:prstGeom>
              <a:blipFill>
                <a:blip r:embed="rId2"/>
                <a:stretch>
                  <a:fillRect l="-2134" t="-28000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99DC-09D6-2549-FA1E-308884363119}"/>
                  </a:ext>
                </a:extLst>
              </p:cNvPr>
              <p:cNvSpPr txBox="1"/>
              <p:nvPr/>
            </p:nvSpPr>
            <p:spPr>
              <a:xfrm>
                <a:off x="1465387" y="4039133"/>
                <a:ext cx="10361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C99DC-09D6-2549-FA1E-308884363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87" y="4039133"/>
                <a:ext cx="1036117" cy="276999"/>
              </a:xfrm>
              <a:prstGeom prst="rect">
                <a:avLst/>
              </a:prstGeom>
              <a:blipFill>
                <a:blip r:embed="rId3"/>
                <a:stretch>
                  <a:fillRect l="-4878" r="-4878"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FF3A-0053-AEE1-00E7-6285D61689CD}"/>
                  </a:ext>
                </a:extLst>
              </p:cNvPr>
              <p:cNvSpPr txBox="1"/>
              <p:nvPr/>
            </p:nvSpPr>
            <p:spPr>
              <a:xfrm>
                <a:off x="-1067053" y="4419301"/>
                <a:ext cx="61009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FF3A-0053-AEE1-00E7-6285D616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7053" y="4419301"/>
                <a:ext cx="61009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B85B5CB-C309-494A-F517-0DCDE4F3A736}"/>
              </a:ext>
            </a:extLst>
          </p:cNvPr>
          <p:cNvSpPr txBox="1"/>
          <p:nvPr/>
        </p:nvSpPr>
        <p:spPr>
          <a:xfrm>
            <a:off x="1440178" y="46479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82CBA-E37C-8716-7C6E-76AB1AEC3F83}"/>
                  </a:ext>
                </a:extLst>
              </p:cNvPr>
              <p:cNvSpPr txBox="1"/>
              <p:nvPr/>
            </p:nvSpPr>
            <p:spPr>
              <a:xfrm>
                <a:off x="1435861" y="4963731"/>
                <a:ext cx="61009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N" dirty="0"/>
                  <a:t> -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82CBA-E37C-8716-7C6E-76AB1AEC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861" y="4963731"/>
                <a:ext cx="610099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10F91D-B621-4098-436E-B0349AEB1FF2}"/>
                  </a:ext>
                </a:extLst>
              </p:cNvPr>
              <p:cNvSpPr txBox="1"/>
              <p:nvPr/>
            </p:nvSpPr>
            <p:spPr>
              <a:xfrm>
                <a:off x="1511491" y="3499530"/>
                <a:ext cx="1258934" cy="434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N" dirty="0"/>
                  <a:t> - I,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10F91D-B621-4098-436E-B0349AEB1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91" y="3499530"/>
                <a:ext cx="1258934" cy="434478"/>
              </a:xfrm>
              <a:prstGeom prst="rect">
                <a:avLst/>
              </a:prstGeom>
              <a:blipFill>
                <a:blip r:embed="rId6"/>
                <a:stretch>
                  <a:fillRect l="-7071" t="-5714" r="-11111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EC9EBC-1522-3EE4-29E8-FA5DC0C1FFAE}"/>
                  </a:ext>
                </a:extLst>
              </p:cNvPr>
              <p:cNvSpPr txBox="1"/>
              <p:nvPr/>
            </p:nvSpPr>
            <p:spPr>
              <a:xfrm>
                <a:off x="2890712" y="3496605"/>
                <a:ext cx="1325748" cy="44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N" dirty="0"/>
                  <a:t>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EC9EBC-1522-3EE4-29E8-FA5DC0C1F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12" y="3496605"/>
                <a:ext cx="1325748" cy="443776"/>
              </a:xfrm>
              <a:prstGeom prst="rect">
                <a:avLst/>
              </a:prstGeom>
              <a:blipFill>
                <a:blip r:embed="rId7"/>
                <a:stretch>
                  <a:fillRect l="-5660" t="-2778" r="-3774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FEA238-2F78-8BAA-F64F-7A6FF3DD4106}"/>
              </a:ext>
            </a:extLst>
          </p:cNvPr>
          <p:cNvSpPr/>
          <p:nvPr/>
        </p:nvSpPr>
        <p:spPr>
          <a:xfrm>
            <a:off x="6074336" y="2247614"/>
            <a:ext cx="4638475" cy="337278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9DD49A-CA5B-057E-B17C-58F0D4A8579E}"/>
              </a:ext>
            </a:extLst>
          </p:cNvPr>
          <p:cNvSpPr txBox="1"/>
          <p:nvPr/>
        </p:nvSpPr>
        <p:spPr>
          <a:xfrm>
            <a:off x="6302707" y="26436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005BBB"/>
                </a:solidFill>
              </a:rPr>
              <a:t>GCN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11FE1A-453A-5A68-954A-97042B1D6779}"/>
                  </a:ext>
                </a:extLst>
              </p:cNvPr>
              <p:cNvSpPr txBox="1"/>
              <p:nvPr/>
            </p:nvSpPr>
            <p:spPr>
              <a:xfrm>
                <a:off x="6340964" y="2935533"/>
                <a:ext cx="3465692" cy="48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i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11FE1A-453A-5A68-954A-97042B1D6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964" y="2935533"/>
                <a:ext cx="3465692" cy="488019"/>
              </a:xfrm>
              <a:prstGeom prst="rect">
                <a:avLst/>
              </a:prstGeom>
              <a:blipFill>
                <a:blip r:embed="rId8"/>
                <a:stretch>
                  <a:fillRect l="-1095" b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5B6B43D-90E6-5E83-4785-0344934D73E7}"/>
                  </a:ext>
                </a:extLst>
              </p:cNvPr>
              <p:cNvSpPr txBox="1"/>
              <p:nvPr/>
            </p:nvSpPr>
            <p:spPr>
              <a:xfrm>
                <a:off x="6340964" y="3562378"/>
                <a:ext cx="11105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5B6B43D-90E6-5E83-4785-0344934D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964" y="3562378"/>
                <a:ext cx="1110560" cy="276999"/>
              </a:xfrm>
              <a:prstGeom prst="rect">
                <a:avLst/>
              </a:prstGeom>
              <a:blipFill>
                <a:blip r:embed="rId9"/>
                <a:stretch>
                  <a:fillRect l="-7955" t="-26087" r="-5682" b="-478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044DE8-56CF-D8F5-3889-F90A74A05DD6}"/>
                  </a:ext>
                </a:extLst>
              </p:cNvPr>
              <p:cNvSpPr txBox="1"/>
              <p:nvPr/>
            </p:nvSpPr>
            <p:spPr>
              <a:xfrm>
                <a:off x="6149966" y="3934007"/>
                <a:ext cx="2429133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044DE8-56CF-D8F5-3889-F90A74A0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966" y="3934007"/>
                <a:ext cx="2429133" cy="391646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82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</p:spPr>
        <p:txBody>
          <a:bodyPr/>
          <a:lstStyle/>
          <a:p>
            <a:r>
              <a:rPr lang="en-US" dirty="0"/>
              <a:t>Magnet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507096-6F13-2EEE-D62D-2B5238672EFE}"/>
                  </a:ext>
                </a:extLst>
              </p:cNvPr>
              <p:cNvSpPr txBox="1"/>
              <p:nvPr/>
            </p:nvSpPr>
            <p:spPr>
              <a:xfrm>
                <a:off x="3260360" y="2211049"/>
                <a:ext cx="4479560" cy="38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CN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507096-6F13-2EEE-D62D-2B5238672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360" y="2211049"/>
                <a:ext cx="4479560" cy="383888"/>
              </a:xfrm>
              <a:prstGeom prst="rect">
                <a:avLst/>
              </a:prstGeom>
              <a:blipFill>
                <a:blip r:embed="rId2"/>
                <a:stretch>
                  <a:fillRect l="-1130" t="-6452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37D4BC5-C5FC-D45E-B81F-100A2F3B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1" y="2769102"/>
            <a:ext cx="11129061" cy="31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1948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3113</TotalTime>
  <Words>629</Words>
  <Application>Microsoft Macintosh PowerPoint</Application>
  <PresentationFormat>Widescreen</PresentationFormat>
  <Paragraphs>102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Cambria Math</vt:lpstr>
      <vt:lpstr>Georgia</vt:lpstr>
      <vt:lpstr>LucidaGrande</vt:lpstr>
      <vt:lpstr>Trebuchet MS</vt:lpstr>
      <vt:lpstr>UB Powerpoint Template</vt:lpstr>
      <vt:lpstr>Magnet</vt:lpstr>
      <vt:lpstr>PowerPoint Presentation</vt:lpstr>
      <vt:lpstr>PowerPoint Presentation</vt:lpstr>
      <vt:lpstr>How to map nodes into an embedding space using convolution? </vt:lpstr>
      <vt:lpstr>Spatial-Based GNN</vt:lpstr>
      <vt:lpstr>The Limits of Spatial &amp; Spectral Methods on Directed Graphs</vt:lpstr>
      <vt:lpstr>Magnet—Extending Spectral Methods to Directed Graphs via Magnetic Laplacian</vt:lpstr>
      <vt:lpstr>Graph Spectral Convolution via Magnetic Laplacian</vt:lpstr>
      <vt:lpstr>Magnet Structure</vt:lpstr>
      <vt:lpstr>Performance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Yuting Hu</cp:lastModifiedBy>
  <cp:revision>241</cp:revision>
  <cp:lastPrinted>2016-07-18T17:32:49Z</cp:lastPrinted>
  <dcterms:created xsi:type="dcterms:W3CDTF">2016-06-28T14:05:07Z</dcterms:created>
  <dcterms:modified xsi:type="dcterms:W3CDTF">2022-09-23T19:04:27Z</dcterms:modified>
  <cp:category/>
</cp:coreProperties>
</file>